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Overlock"/>
      <p:regular r:id="rId30"/>
      <p:bold r:id="rId31"/>
      <p:italic r:id="rId32"/>
      <p:boldItalic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lock-bold.fntdata"/><Relationship Id="rId30" Type="http://schemas.openxmlformats.org/officeDocument/2006/relationships/font" Target="fonts/Overlock-regular.fntdata"/><Relationship Id="rId11" Type="http://schemas.openxmlformats.org/officeDocument/2006/relationships/slide" Target="slides/slide7.xml"/><Relationship Id="rId33" Type="http://schemas.openxmlformats.org/officeDocument/2006/relationships/font" Target="fonts/Overlock-boldItalic.fntdata"/><Relationship Id="rId10" Type="http://schemas.openxmlformats.org/officeDocument/2006/relationships/slide" Target="slides/slide6.xml"/><Relationship Id="rId32" Type="http://schemas.openxmlformats.org/officeDocument/2006/relationships/font" Target="fonts/Overlock-italic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8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 and Timing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Kang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Input image data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handshake and interface between each block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pipelining is difficult when we tried to figure out our Main Control Unit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we do it over again, what approach to take to do it differently: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shrink the size of window buffer. Decrease the amount of data to be process each time in each one of our blocks.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Do the pipelining in order to increase the speed.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First one is definitely pipelining.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Change the image to RGB instead of grayscale.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Can process image with different sizes instead of fixed size.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Haobo Chen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Haoming Zhang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showMasterSp="0" type="title">
  <p:cSld name="TITLE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Source Sans Pro"/>
              <a:buNone/>
              <a:defRPr b="0" i="0" sz="23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752858" y="744469"/>
            <a:ext cx="10674116" cy="5349671"/>
            <a:chOff x="752858" y="744469"/>
            <a:chExt cx="10674116" cy="5349671"/>
          </a:xfrm>
        </p:grpSpPr>
        <p:sp>
          <p:nvSpPr>
            <p:cNvPr id="19" name="Shape 19"/>
            <p:cNvSpPr/>
            <p:nvPr/>
          </p:nvSpPr>
          <p:spPr>
            <a:xfrm>
              <a:off x="8151962" y="1685652"/>
              <a:ext cx="3275013" cy="4408488"/>
            </a:xfrm>
            <a:custGeom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Shape 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4386262" y="-719138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排标题与文本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2839798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showMasterSp="0" type="secHead">
  <p:cSld name="SECTION_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urce Sans Pro"/>
              <a:buNone/>
              <a:defRPr b="0" i="0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  <a:defRPr b="0" i="1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Shape 33" title="Crop Mark"/>
          <p:cNvSpPr/>
          <p:nvPr/>
        </p:nvSpPr>
        <p:spPr>
          <a:xfrm>
            <a:off x="8151962" y="1685652"/>
            <a:ext cx="3275013" cy="4408488"/>
          </a:xfrm>
          <a:custGeom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1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showMasterSp="0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302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302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302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Shape 67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Source Sans Pro"/>
              <a:buNone/>
              <a:defRPr b="0" i="0" sz="4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Sans Pro"/>
              <a:buNone/>
              <a:defRPr b="0" i="1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Font typeface="Source Sans Pro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Shape 76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urce Sans Pro"/>
              <a:buNone/>
              <a:defRPr b="0" i="0" sz="4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–"/>
              <a:defRPr b="0" i="1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–"/>
              <a:defRPr b="0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30200" lvl="4" marL="22860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b="0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30200" lvl="5" marL="27432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–"/>
              <a:defRPr b="0" i="1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–"/>
              <a:defRPr b="0" i="1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Shape 11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10.jpg"/><Relationship Id="rId6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Overlock"/>
              <a:buNone/>
            </a:pPr>
            <a:r>
              <a:rPr lang="en-US" sz="6000">
                <a:latin typeface="Overlock"/>
                <a:ea typeface="Overlock"/>
                <a:cs typeface="Overlock"/>
                <a:sym typeface="Overlock"/>
              </a:rPr>
              <a:t>JPG GRAYSCALE IMAGE </a:t>
            </a:r>
            <a:r>
              <a:rPr b="0" i="0" lang="en-US" sz="60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EDGE DETECTION</a:t>
            </a:r>
            <a:endParaRPr b="0" i="0" sz="6000" u="none" cap="none" strike="noStrike">
              <a:solidFill>
                <a:schemeClr val="dk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760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/>
              <a:buNone/>
            </a:pPr>
            <a:r>
              <a:rPr b="0" i="0" lang="en-US" sz="161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Member:	Haobo Chen</a:t>
            </a:r>
            <a:endParaRPr/>
          </a:p>
          <a:p>
            <a:pPr indent="457200" lvl="0" marL="457200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/>
              <a:buNone/>
            </a:pPr>
            <a:r>
              <a:rPr b="0" i="0" lang="en-US" sz="161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 Kang</a:t>
            </a:r>
            <a:endParaRPr/>
          </a:p>
          <a:p>
            <a:pPr indent="457200" lvl="0" marL="4114800" marR="0" rtl="0" algn="ct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/>
              <a:buNone/>
            </a:pPr>
            <a:r>
              <a:rPr lang="en-US" sz="1610"/>
              <a:t>     </a:t>
            </a:r>
            <a:r>
              <a:rPr b="0" i="0" lang="en-US" sz="161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Haoming Zhang</a:t>
            </a:r>
            <a:endParaRPr b="0" i="0" sz="161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/>
              <a:buNone/>
            </a:pPr>
            <a:r>
              <a:rPr lang="en-US" sz="1610"/>
              <a:t>                       			                       	 TA: 		        Reena Elangovan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Source Sans Pro"/>
              <a:buNone/>
            </a:pPr>
            <a:r>
              <a:t/>
            </a:r>
            <a:endParaRPr sz="1610"/>
          </a:p>
        </p:txBody>
      </p:sp>
      <p:sp>
        <p:nvSpPr>
          <p:cNvPr id="95" name="Shape 95"/>
          <p:cNvSpPr txBox="1"/>
          <p:nvPr/>
        </p:nvSpPr>
        <p:spPr>
          <a:xfrm>
            <a:off x="11234775" y="6165800"/>
            <a:ext cx="2022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Sobel Filter Function Block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286000"/>
            <a:ext cx="7245300" cy="25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11713975" y="6357500"/>
            <a:ext cx="2769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675" y="3401625"/>
            <a:ext cx="1753125" cy="2465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Magnitude and Gradient Block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25" y="2609575"/>
            <a:ext cx="9601200" cy="2608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1415800" y="6155150"/>
            <a:ext cx="330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Address Block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863" y="1940700"/>
            <a:ext cx="9764675" cy="46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11415800" y="6155150"/>
            <a:ext cx="330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371600" y="685800"/>
            <a:ext cx="9601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Address Calculation and Window Buffer Results</a:t>
            </a:r>
            <a:endParaRPr sz="36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12300"/>
            <a:ext cx="10820401" cy="47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12300"/>
            <a:ext cx="10820386" cy="4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75" y="1512300"/>
            <a:ext cx="10902050" cy="47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-319350" y="425975"/>
            <a:ext cx="3822900" cy="4483225"/>
            <a:chOff x="-319350" y="425975"/>
            <a:chExt cx="3822900" cy="4483225"/>
          </a:xfrm>
        </p:grpSpPr>
        <p:sp>
          <p:nvSpPr>
            <p:cNvPr id="204" name="Shape 204"/>
            <p:cNvSpPr/>
            <p:nvPr/>
          </p:nvSpPr>
          <p:spPr>
            <a:xfrm flipH="1">
              <a:off x="-319350" y="425975"/>
              <a:ext cx="3822900" cy="315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184175" y="3891600"/>
              <a:ext cx="2331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Shape 206"/>
          <p:cNvSpPr txBox="1"/>
          <p:nvPr/>
        </p:nvSpPr>
        <p:spPr>
          <a:xfrm>
            <a:off x="11682025" y="6346850"/>
            <a:ext cx="26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371600" y="685800"/>
            <a:ext cx="9601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Address Calculation and Window Buffer Results</a:t>
            </a:r>
            <a:endParaRPr sz="36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12300"/>
            <a:ext cx="10820401" cy="47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12300"/>
            <a:ext cx="10820386" cy="4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75" y="1512300"/>
            <a:ext cx="10902050" cy="47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Shape 215"/>
          <p:cNvGrpSpPr/>
          <p:nvPr/>
        </p:nvGrpSpPr>
        <p:grpSpPr>
          <a:xfrm>
            <a:off x="-319350" y="425975"/>
            <a:ext cx="3822900" cy="4483225"/>
            <a:chOff x="-319350" y="425975"/>
            <a:chExt cx="3822900" cy="4483225"/>
          </a:xfrm>
        </p:grpSpPr>
        <p:sp>
          <p:nvSpPr>
            <p:cNvPr id="216" name="Shape 216"/>
            <p:cNvSpPr/>
            <p:nvPr/>
          </p:nvSpPr>
          <p:spPr>
            <a:xfrm flipH="1">
              <a:off x="-319350" y="425975"/>
              <a:ext cx="3822900" cy="315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2184175" y="3891600"/>
              <a:ext cx="2331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0" y="399338"/>
            <a:ext cx="3631200" cy="4536475"/>
            <a:chOff x="-74400" y="372725"/>
            <a:chExt cx="3631200" cy="4536475"/>
          </a:xfrm>
        </p:grpSpPr>
        <p:sp>
          <p:nvSpPr>
            <p:cNvPr id="219" name="Shape 219"/>
            <p:cNvSpPr/>
            <p:nvPr/>
          </p:nvSpPr>
          <p:spPr>
            <a:xfrm flipH="1">
              <a:off x="-74400" y="3727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2432425" y="38916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Shape 221"/>
          <p:cNvSpPr txBox="1"/>
          <p:nvPr/>
        </p:nvSpPr>
        <p:spPr>
          <a:xfrm>
            <a:off x="11682025" y="6346850"/>
            <a:ext cx="26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371600" y="685800"/>
            <a:ext cx="9601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Address Calculation and Window Buffer Results</a:t>
            </a:r>
            <a:endParaRPr sz="36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12300"/>
            <a:ext cx="10820401" cy="47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12300"/>
            <a:ext cx="10820386" cy="4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75" y="1512300"/>
            <a:ext cx="10902050" cy="47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Shape 230"/>
          <p:cNvGrpSpPr/>
          <p:nvPr/>
        </p:nvGrpSpPr>
        <p:grpSpPr>
          <a:xfrm>
            <a:off x="-319350" y="425975"/>
            <a:ext cx="3822900" cy="4483225"/>
            <a:chOff x="-319350" y="425975"/>
            <a:chExt cx="3822900" cy="4483225"/>
          </a:xfrm>
        </p:grpSpPr>
        <p:sp>
          <p:nvSpPr>
            <p:cNvPr id="231" name="Shape 231"/>
            <p:cNvSpPr/>
            <p:nvPr/>
          </p:nvSpPr>
          <p:spPr>
            <a:xfrm flipH="1">
              <a:off x="-319350" y="425975"/>
              <a:ext cx="3822900" cy="315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184175" y="3891600"/>
              <a:ext cx="2331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0" y="399338"/>
            <a:ext cx="3631200" cy="4536475"/>
            <a:chOff x="-74400" y="372725"/>
            <a:chExt cx="3631200" cy="4536475"/>
          </a:xfrm>
        </p:grpSpPr>
        <p:sp>
          <p:nvSpPr>
            <p:cNvPr id="234" name="Shape 234"/>
            <p:cNvSpPr/>
            <p:nvPr/>
          </p:nvSpPr>
          <p:spPr>
            <a:xfrm flipH="1">
              <a:off x="-74400" y="3727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2432425" y="38916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97250" y="399350"/>
            <a:ext cx="3631200" cy="4536475"/>
            <a:chOff x="78000" y="525125"/>
            <a:chExt cx="3631200" cy="4536475"/>
          </a:xfrm>
        </p:grpSpPr>
        <p:sp>
          <p:nvSpPr>
            <p:cNvPr id="237" name="Shape 237"/>
            <p:cNvSpPr/>
            <p:nvPr/>
          </p:nvSpPr>
          <p:spPr>
            <a:xfrm flipH="1">
              <a:off x="78000" y="5251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2584825" y="40440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11682025" y="6346850"/>
            <a:ext cx="26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371600" y="685800"/>
            <a:ext cx="9601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Address Calculation and Window Buffer Results</a:t>
            </a:r>
            <a:endParaRPr sz="3600"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12300"/>
            <a:ext cx="10820401" cy="47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12300"/>
            <a:ext cx="10820386" cy="4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75" y="1512300"/>
            <a:ext cx="10902050" cy="47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Shape 248"/>
          <p:cNvGrpSpPr/>
          <p:nvPr/>
        </p:nvGrpSpPr>
        <p:grpSpPr>
          <a:xfrm>
            <a:off x="-319350" y="425975"/>
            <a:ext cx="3822900" cy="4483225"/>
            <a:chOff x="-319350" y="425975"/>
            <a:chExt cx="3822900" cy="4483225"/>
          </a:xfrm>
        </p:grpSpPr>
        <p:sp>
          <p:nvSpPr>
            <p:cNvPr id="249" name="Shape 249"/>
            <p:cNvSpPr/>
            <p:nvPr/>
          </p:nvSpPr>
          <p:spPr>
            <a:xfrm flipH="1">
              <a:off x="-319350" y="425975"/>
              <a:ext cx="3822900" cy="315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184175" y="3891600"/>
              <a:ext cx="2331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0" y="399338"/>
            <a:ext cx="3631200" cy="4536475"/>
            <a:chOff x="-74400" y="372725"/>
            <a:chExt cx="3631200" cy="4536475"/>
          </a:xfrm>
        </p:grpSpPr>
        <p:sp>
          <p:nvSpPr>
            <p:cNvPr id="252" name="Shape 252"/>
            <p:cNvSpPr/>
            <p:nvPr/>
          </p:nvSpPr>
          <p:spPr>
            <a:xfrm flipH="1">
              <a:off x="-74400" y="3727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432425" y="38916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97250" y="399350"/>
            <a:ext cx="3631200" cy="4536475"/>
            <a:chOff x="78000" y="525125"/>
            <a:chExt cx="3631200" cy="4536475"/>
          </a:xfrm>
        </p:grpSpPr>
        <p:sp>
          <p:nvSpPr>
            <p:cNvPr id="255" name="Shape 255"/>
            <p:cNvSpPr/>
            <p:nvPr/>
          </p:nvSpPr>
          <p:spPr>
            <a:xfrm flipH="1">
              <a:off x="78000" y="5251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584825" y="40440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Shape 257"/>
          <p:cNvSpPr txBox="1"/>
          <p:nvPr/>
        </p:nvSpPr>
        <p:spPr>
          <a:xfrm>
            <a:off x="11682025" y="6346850"/>
            <a:ext cx="26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  <p:grpSp>
        <p:nvGrpSpPr>
          <p:cNvPr id="258" name="Shape 258"/>
          <p:cNvGrpSpPr/>
          <p:nvPr/>
        </p:nvGrpSpPr>
        <p:grpSpPr>
          <a:xfrm>
            <a:off x="216950" y="399350"/>
            <a:ext cx="3631200" cy="4536475"/>
            <a:chOff x="6009525" y="1054250"/>
            <a:chExt cx="3631200" cy="4536475"/>
          </a:xfrm>
        </p:grpSpPr>
        <p:sp>
          <p:nvSpPr>
            <p:cNvPr id="259" name="Shape 259"/>
            <p:cNvSpPr/>
            <p:nvPr/>
          </p:nvSpPr>
          <p:spPr>
            <a:xfrm flipH="1">
              <a:off x="6009525" y="1054250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8516350" y="4573125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1371600" y="685800"/>
            <a:ext cx="96012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Address Calculation and Window Buffer Results</a:t>
            </a:r>
            <a:endParaRPr sz="3600"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12300"/>
            <a:ext cx="10820401" cy="47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512300"/>
            <a:ext cx="10820386" cy="4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75" y="1512300"/>
            <a:ext cx="10902050" cy="47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Shape 269"/>
          <p:cNvGrpSpPr/>
          <p:nvPr/>
        </p:nvGrpSpPr>
        <p:grpSpPr>
          <a:xfrm>
            <a:off x="-319350" y="425975"/>
            <a:ext cx="3822900" cy="4483225"/>
            <a:chOff x="-319350" y="425975"/>
            <a:chExt cx="3822900" cy="4483225"/>
          </a:xfrm>
        </p:grpSpPr>
        <p:sp>
          <p:nvSpPr>
            <p:cNvPr id="270" name="Shape 270"/>
            <p:cNvSpPr/>
            <p:nvPr/>
          </p:nvSpPr>
          <p:spPr>
            <a:xfrm flipH="1">
              <a:off x="-319350" y="425975"/>
              <a:ext cx="3822900" cy="315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184175" y="3891600"/>
              <a:ext cx="2331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Shape 272"/>
          <p:cNvGrpSpPr/>
          <p:nvPr/>
        </p:nvGrpSpPr>
        <p:grpSpPr>
          <a:xfrm>
            <a:off x="0" y="399338"/>
            <a:ext cx="3631200" cy="4536475"/>
            <a:chOff x="-74400" y="372725"/>
            <a:chExt cx="3631200" cy="4536475"/>
          </a:xfrm>
        </p:grpSpPr>
        <p:sp>
          <p:nvSpPr>
            <p:cNvPr id="273" name="Shape 273"/>
            <p:cNvSpPr/>
            <p:nvPr/>
          </p:nvSpPr>
          <p:spPr>
            <a:xfrm flipH="1">
              <a:off x="-74400" y="3727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432425" y="38916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Shape 275"/>
          <p:cNvGrpSpPr/>
          <p:nvPr/>
        </p:nvGrpSpPr>
        <p:grpSpPr>
          <a:xfrm>
            <a:off x="97250" y="399350"/>
            <a:ext cx="3631200" cy="4536475"/>
            <a:chOff x="78000" y="525125"/>
            <a:chExt cx="3631200" cy="4536475"/>
          </a:xfrm>
        </p:grpSpPr>
        <p:sp>
          <p:nvSpPr>
            <p:cNvPr id="276" name="Shape 276"/>
            <p:cNvSpPr/>
            <p:nvPr/>
          </p:nvSpPr>
          <p:spPr>
            <a:xfrm flipH="1">
              <a:off x="78000" y="5251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584825" y="40440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Shape 278"/>
          <p:cNvGrpSpPr/>
          <p:nvPr/>
        </p:nvGrpSpPr>
        <p:grpSpPr>
          <a:xfrm>
            <a:off x="216950" y="399350"/>
            <a:ext cx="3631200" cy="4536475"/>
            <a:chOff x="6009525" y="1054250"/>
            <a:chExt cx="3631200" cy="4536475"/>
          </a:xfrm>
        </p:grpSpPr>
        <p:sp>
          <p:nvSpPr>
            <p:cNvPr id="279" name="Shape 279"/>
            <p:cNvSpPr/>
            <p:nvPr/>
          </p:nvSpPr>
          <p:spPr>
            <a:xfrm flipH="1">
              <a:off x="6009525" y="1054250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0, 0, 0, 0, 0, 0, 0, 0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8516350" y="4573125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1614475" y="399350"/>
            <a:ext cx="3631200" cy="4536475"/>
            <a:chOff x="382800" y="829925"/>
            <a:chExt cx="3631200" cy="4536475"/>
          </a:xfrm>
        </p:grpSpPr>
        <p:sp>
          <p:nvSpPr>
            <p:cNvPr id="282" name="Shape 282"/>
            <p:cNvSpPr/>
            <p:nvPr/>
          </p:nvSpPr>
          <p:spPr>
            <a:xfrm flipH="1">
              <a:off x="382800" y="829925"/>
              <a:ext cx="3631200" cy="31521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FF2CC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</a:rPr>
                <a:t>1, 2, 3, 4, 1, 2, 3, 4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9625" y="4348800"/>
              <a:ext cx="80700" cy="10176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11682025" y="6346850"/>
            <a:ext cx="26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r>
              <a:rPr lang="en-US"/>
              <a:t>aussian Blur waveforms</a:t>
            </a:r>
            <a:endParaRPr/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11671375" y="6357500"/>
            <a:ext cx="26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535725"/>
            <a:ext cx="9947902" cy="9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Blur waveforms</a:t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00" y="2484333"/>
            <a:ext cx="9282799" cy="2698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2534850" y="3379800"/>
            <a:ext cx="902700" cy="590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2708475" y="1626250"/>
            <a:ext cx="2066100" cy="1219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0     0 15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0     0   0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255 0   0</a:t>
            </a:r>
            <a:endParaRPr b="1" sz="1800"/>
          </a:p>
        </p:txBody>
      </p:sp>
      <p:sp>
        <p:nvSpPr>
          <p:cNvPr id="302" name="Shape 302"/>
          <p:cNvSpPr/>
          <p:nvPr/>
        </p:nvSpPr>
        <p:spPr>
          <a:xfrm>
            <a:off x="2552225" y="4352075"/>
            <a:ext cx="902700" cy="8307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3437550" y="3581850"/>
            <a:ext cx="2066100" cy="989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270 / 9 = 30</a:t>
            </a:r>
            <a:endParaRPr b="1"/>
          </a:p>
        </p:txBody>
      </p:sp>
      <p:sp>
        <p:nvSpPr>
          <p:cNvPr id="304" name="Shape 304"/>
          <p:cNvSpPr/>
          <p:nvPr/>
        </p:nvSpPr>
        <p:spPr>
          <a:xfrm>
            <a:off x="2552225" y="4084950"/>
            <a:ext cx="885300" cy="15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11671375" y="6357500"/>
            <a:ext cx="26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368450" y="472800"/>
            <a:ext cx="96075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esign Overview</a:t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1074850" y="4749475"/>
            <a:ext cx="54906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Edge detector function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Gaussian Blur is necessary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Edge detector is a good fit for ASIC design</a:t>
            </a:r>
            <a:endParaRPr sz="1800"/>
          </a:p>
        </p:txBody>
      </p:sp>
      <p:grpSp>
        <p:nvGrpSpPr>
          <p:cNvPr id="102" name="Shape 102"/>
          <p:cNvGrpSpPr/>
          <p:nvPr/>
        </p:nvGrpSpPr>
        <p:grpSpPr>
          <a:xfrm>
            <a:off x="1074838" y="102950"/>
            <a:ext cx="10194703" cy="5097338"/>
            <a:chOff x="1074838" y="367313"/>
            <a:chExt cx="10194703" cy="5097338"/>
          </a:xfrm>
        </p:grpSpPr>
        <p:pic>
          <p:nvPicPr>
            <p:cNvPr id="103" name="Shape 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4838" y="1641650"/>
              <a:ext cx="3398226" cy="2548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112" y="1641649"/>
              <a:ext cx="3398224" cy="2548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71313" y="2915975"/>
              <a:ext cx="3398224" cy="2548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71325" y="367313"/>
              <a:ext cx="3398216" cy="2548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Shape 107"/>
          <p:cNvGrpSpPr/>
          <p:nvPr/>
        </p:nvGrpSpPr>
        <p:grpSpPr>
          <a:xfrm>
            <a:off x="1980725" y="1797625"/>
            <a:ext cx="9288825" cy="3095600"/>
            <a:chOff x="1980725" y="1797625"/>
            <a:chExt cx="9288825" cy="3095600"/>
          </a:xfrm>
        </p:grpSpPr>
        <p:sp>
          <p:nvSpPr>
            <p:cNvPr id="108" name="Shape 108"/>
            <p:cNvSpPr txBox="1"/>
            <p:nvPr/>
          </p:nvSpPr>
          <p:spPr>
            <a:xfrm>
              <a:off x="1980725" y="4190325"/>
              <a:ext cx="14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source image</a:t>
              </a:r>
              <a:endParaRPr/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5543850" y="4115775"/>
              <a:ext cx="12567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image after gaussian blur</a:t>
              </a:r>
              <a:endParaRPr/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10012850" y="4467225"/>
              <a:ext cx="12567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edge detect result with gaussian blur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10012850" y="1797625"/>
              <a:ext cx="12567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edge detect result without gaussian blur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2" name="Shape 112"/>
          <p:cNvSpPr txBox="1"/>
          <p:nvPr/>
        </p:nvSpPr>
        <p:spPr>
          <a:xfrm>
            <a:off x="11532950" y="6240350"/>
            <a:ext cx="2235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Blur waveforms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534850" y="3379800"/>
            <a:ext cx="902700" cy="590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552225" y="4352075"/>
            <a:ext cx="902700" cy="8307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437550" y="3581850"/>
            <a:ext cx="2066100" cy="989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270 / 9 = 30</a:t>
            </a:r>
            <a:endParaRPr b="1"/>
          </a:p>
        </p:txBody>
      </p:sp>
      <p:sp>
        <p:nvSpPr>
          <p:cNvPr id="315" name="Shape 315"/>
          <p:cNvSpPr/>
          <p:nvPr/>
        </p:nvSpPr>
        <p:spPr>
          <a:xfrm>
            <a:off x="2552225" y="4084950"/>
            <a:ext cx="885300" cy="15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1671375" y="6357500"/>
            <a:ext cx="26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625" y="2213950"/>
            <a:ext cx="8760749" cy="37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1914800" y="2743200"/>
            <a:ext cx="15228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096275" y="1548150"/>
            <a:ext cx="1344300" cy="936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 = 3, y = 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pixel_in = 4</a:t>
            </a: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809175" y="3253300"/>
            <a:ext cx="1628400" cy="83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533850" y="2599050"/>
            <a:ext cx="1522800" cy="1371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0 0 0 0 0 0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0 0 0 0 0 0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15 0 0 0 0 </a:t>
            </a:r>
            <a:r>
              <a:rPr lang="en-US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0 0 0 0 0 3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0 0 0 0 0 2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0 0 0 0 0 1</a:t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6630150" y="2743200"/>
            <a:ext cx="757500" cy="23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6945525" y="3073200"/>
            <a:ext cx="885300" cy="23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Shape 324"/>
          <p:cNvCxnSpPr>
            <a:stCxn id="322" idx="0"/>
            <a:endCxn id="323" idx="3"/>
          </p:cNvCxnSpPr>
          <p:nvPr/>
        </p:nvCxnSpPr>
        <p:spPr>
          <a:xfrm flipH="1" rot="-5400000">
            <a:off x="7197150" y="2554950"/>
            <a:ext cx="445500" cy="822000"/>
          </a:xfrm>
          <a:prstGeom prst="bentConnector4">
            <a:avLst>
              <a:gd fmla="val -53451" name="adj1"/>
              <a:gd fmla="val 12896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Sobel filter waveform</a:t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2" y="1738277"/>
            <a:ext cx="10272899" cy="423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Shape 332"/>
          <p:cNvGrpSpPr/>
          <p:nvPr/>
        </p:nvGrpSpPr>
        <p:grpSpPr>
          <a:xfrm>
            <a:off x="4642600" y="606150"/>
            <a:ext cx="1481975" cy="2720875"/>
            <a:chOff x="4642600" y="606150"/>
            <a:chExt cx="1481975" cy="2720875"/>
          </a:xfrm>
        </p:grpSpPr>
        <p:sp>
          <p:nvSpPr>
            <p:cNvPr id="333" name="Shape 333"/>
            <p:cNvSpPr/>
            <p:nvPr/>
          </p:nvSpPr>
          <p:spPr>
            <a:xfrm>
              <a:off x="4685175" y="2390125"/>
              <a:ext cx="1439400" cy="936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4642600" y="606150"/>
              <a:ext cx="1439400" cy="15657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0 5 0 0 0 0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1 2 11 3 0 0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0 8 0 0 0 0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0 0 0 0 1 0</a:t>
              </a:r>
              <a:endParaRPr/>
            </a:p>
          </p:txBody>
        </p:sp>
      </p:grp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375" y="3506400"/>
            <a:ext cx="1753125" cy="24657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6" name="Shape 336"/>
          <p:cNvGrpSpPr/>
          <p:nvPr/>
        </p:nvGrpSpPr>
        <p:grpSpPr>
          <a:xfrm>
            <a:off x="5114500" y="2297125"/>
            <a:ext cx="2159225" cy="1679700"/>
            <a:chOff x="5114500" y="2297125"/>
            <a:chExt cx="2159225" cy="1679700"/>
          </a:xfrm>
        </p:grpSpPr>
        <p:sp>
          <p:nvSpPr>
            <p:cNvPr id="337" name="Shape 337"/>
            <p:cNvSpPr/>
            <p:nvPr/>
          </p:nvSpPr>
          <p:spPr>
            <a:xfrm>
              <a:off x="5114500" y="3327025"/>
              <a:ext cx="1250100" cy="649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951325" y="2297125"/>
              <a:ext cx="1322400" cy="9369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rgbClr val="6D9EEB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-10 -1 11 3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0 8 0 0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</a:t>
              </a:r>
              <a:endParaRPr/>
            </a:p>
          </p:txBody>
        </p:sp>
      </p:grpSp>
      <p:grpSp>
        <p:nvGrpSpPr>
          <p:cNvPr id="339" name="Shape 339"/>
          <p:cNvGrpSpPr/>
          <p:nvPr/>
        </p:nvGrpSpPr>
        <p:grpSpPr>
          <a:xfrm>
            <a:off x="5078350" y="4069825"/>
            <a:ext cx="1322400" cy="1586700"/>
            <a:chOff x="5078350" y="4069825"/>
            <a:chExt cx="1322400" cy="1586700"/>
          </a:xfrm>
        </p:grpSpPr>
        <p:sp>
          <p:nvSpPr>
            <p:cNvPr id="340" name="Shape 340"/>
            <p:cNvSpPr/>
            <p:nvPr/>
          </p:nvSpPr>
          <p:spPr>
            <a:xfrm>
              <a:off x="5114500" y="4069825"/>
              <a:ext cx="1250100" cy="6498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078350" y="4719625"/>
              <a:ext cx="1322400" cy="9369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rgbClr val="6D9EEB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-3 0 0 0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2 11 3 0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8 0 0 0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0 0 0 0</a:t>
              </a:r>
              <a:endParaRPr/>
            </a:p>
          </p:txBody>
        </p:sp>
      </p:grpSp>
      <p:sp>
        <p:nvSpPr>
          <p:cNvPr id="342" name="Shape 342"/>
          <p:cNvSpPr txBox="1"/>
          <p:nvPr/>
        </p:nvSpPr>
        <p:spPr>
          <a:xfrm>
            <a:off x="11256075" y="6261650"/>
            <a:ext cx="468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Magnitude and Gradient Waveform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252683"/>
            <a:ext cx="9333224" cy="38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2397150" y="2822150"/>
            <a:ext cx="742500" cy="6363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2397150" y="3540175"/>
            <a:ext cx="742500" cy="6363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1908925" y="1461150"/>
            <a:ext cx="3270000" cy="1078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     0 0    0	1 0 0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    -3 0    0	0 3 0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0 -255 0    0	0 0 0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     0 0 -60	0 0 0 0</a:t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397150" y="4258200"/>
            <a:ext cx="742500" cy="6363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623425" y="3157975"/>
            <a:ext cx="1767600" cy="125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        0 0 	    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	18 0      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0 65025 0       0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	  0 0 3600</a:t>
            </a: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11341250" y="6495925"/>
            <a:ext cx="5430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Address Waveform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366950"/>
            <a:ext cx="9601200" cy="306217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4033050" y="2783450"/>
            <a:ext cx="3855300" cy="302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2576175" y="3984100"/>
            <a:ext cx="870600" cy="764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7995075" y="686975"/>
            <a:ext cx="3304500" cy="159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2CC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3400 0 2499 0</a:t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1200 65025 0 6</a:t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3400 0 2499 0</a:t>
            </a:r>
            <a:endParaRPr b="1"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1200 65025 0 6</a:t>
            </a:r>
            <a:endParaRPr b="1" sz="2400"/>
          </a:p>
        </p:txBody>
      </p:sp>
      <p:sp>
        <p:nvSpPr>
          <p:cNvPr id="366" name="Shape 366"/>
          <p:cNvSpPr/>
          <p:nvPr/>
        </p:nvSpPr>
        <p:spPr>
          <a:xfrm>
            <a:off x="1847750" y="2135000"/>
            <a:ext cx="2523000" cy="159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B4A7D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255</a:t>
            </a:r>
            <a:r>
              <a:rPr b="1" lang="en-US" sz="2400">
                <a:solidFill>
                  <a:schemeClr val="dk1"/>
                </a:solidFill>
              </a:rPr>
              <a:t> 0 0 0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0 255 0 0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255 0 0 0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0 255 0 0</a:t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11362550" y="6357500"/>
            <a:ext cx="543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691375" y="4577775"/>
            <a:ext cx="954900" cy="538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Layout of the Design</a:t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975" y="1671638"/>
            <a:ext cx="5734050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11288000" y="6272300"/>
            <a:ext cx="532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Challenge</a:t>
            </a:r>
            <a:endParaRPr sz="2400"/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If we do it over again, …</a:t>
            </a:r>
            <a:endParaRPr sz="2400"/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Improvement</a:t>
            </a:r>
            <a:endParaRPr sz="2400"/>
          </a:p>
        </p:txBody>
      </p:sp>
      <p:sp>
        <p:nvSpPr>
          <p:cNvPr id="382" name="Shape 382"/>
          <p:cNvSpPr txBox="1"/>
          <p:nvPr/>
        </p:nvSpPr>
        <p:spPr>
          <a:xfrm>
            <a:off x="11213475" y="6112575"/>
            <a:ext cx="5004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Design Overview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detector function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Blur is necessary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detector is a good fit for ASIC design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46" y="102950"/>
            <a:ext cx="40430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11532950" y="6240350"/>
            <a:ext cx="2235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295400" y="3770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Address Calculation and Window Buffer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0" y="1472850"/>
            <a:ext cx="573405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371600" y="1472850"/>
            <a:ext cx="35058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Address Calculation module functionality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Window Buffer operation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11469050" y="6293600"/>
            <a:ext cx="234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1295400" y="3770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Address Calculation and Window Buffer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1371600" y="1472850"/>
            <a:ext cx="35058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Address Calculation module functionality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Window Buffer operation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900" y="2483649"/>
            <a:ext cx="8088607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11469050" y="6293600"/>
            <a:ext cx="234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Address Calculation and Window Buffer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Calculation module functionality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Buffer operation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947788"/>
            <a:ext cx="91249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1469050" y="6293600"/>
            <a:ext cx="234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r>
              <a:rPr lang="en-US"/>
              <a:t>aussian Blur Function blocks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address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blur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buffer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4" y="1628504"/>
            <a:ext cx="7180250" cy="37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1660725" y="6176450"/>
            <a:ext cx="2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Blur Function blocks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address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blur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buffer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4" y="1628504"/>
            <a:ext cx="7180250" cy="37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1" y="1628500"/>
            <a:ext cx="7917251" cy="493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1660725" y="6176450"/>
            <a:ext cx="2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Blur Function blocks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address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blur calculator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Gaussian buffer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3" y="1628503"/>
            <a:ext cx="7917251" cy="38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1660725" y="6176450"/>
            <a:ext cx="23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裁剪">
  <a:themeElements>
    <a:clrScheme name="裁剪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